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84" r:id="rId3"/>
    <p:sldId id="289" r:id="rId4"/>
    <p:sldId id="285" r:id="rId5"/>
    <p:sldId id="288" r:id="rId6"/>
    <p:sldId id="286" r:id="rId7"/>
    <p:sldId id="28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19"/>
    <a:srgbClr val="FDCC6B"/>
    <a:srgbClr val="FFD2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71"/>
    <p:restoredTop sz="94666"/>
  </p:normalViewPr>
  <p:slideViewPr>
    <p:cSldViewPr snapToGrid="0">
      <p:cViewPr>
        <p:scale>
          <a:sx n="99" d="100"/>
          <a:sy n="99" d="100"/>
        </p:scale>
        <p:origin x="44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hdebruin/Desktop/WAIM_YearMonth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# Passenger</a:t>
            </a:r>
            <a:r>
              <a:rPr lang="en-US" sz="2000" b="1" baseline="0"/>
              <a:t> Trips in Service Area</a:t>
            </a:r>
            <a:endParaRPr lang="en-US" sz="20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Monthly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WAIM_YearMonth!$J$2:$M$60</c:f>
              <c:numCache>
                <c:formatCode>mmm\-yy</c:formatCode>
                <c:ptCount val="59"/>
                <c:pt idx="0">
                  <c:v>43101</c:v>
                </c:pt>
                <c:pt idx="1">
                  <c:v>43132</c:v>
                </c:pt>
                <c:pt idx="2">
                  <c:v>43160</c:v>
                </c:pt>
                <c:pt idx="3">
                  <c:v>43191</c:v>
                </c:pt>
                <c:pt idx="4">
                  <c:v>43221</c:v>
                </c:pt>
                <c:pt idx="5">
                  <c:v>43252</c:v>
                </c:pt>
                <c:pt idx="6">
                  <c:v>43282</c:v>
                </c:pt>
                <c:pt idx="7">
                  <c:v>43313</c:v>
                </c:pt>
                <c:pt idx="8">
                  <c:v>43344</c:v>
                </c:pt>
                <c:pt idx="9">
                  <c:v>43374</c:v>
                </c:pt>
                <c:pt idx="10">
                  <c:v>43405</c:v>
                </c:pt>
                <c:pt idx="11">
                  <c:v>43435</c:v>
                </c:pt>
                <c:pt idx="12">
                  <c:v>43466</c:v>
                </c:pt>
                <c:pt idx="13">
                  <c:v>43497</c:v>
                </c:pt>
                <c:pt idx="14">
                  <c:v>43525</c:v>
                </c:pt>
                <c:pt idx="15">
                  <c:v>43556</c:v>
                </c:pt>
                <c:pt idx="16">
                  <c:v>43586</c:v>
                </c:pt>
                <c:pt idx="17">
                  <c:v>43617</c:v>
                </c:pt>
                <c:pt idx="18">
                  <c:v>43647</c:v>
                </c:pt>
                <c:pt idx="19">
                  <c:v>43678</c:v>
                </c:pt>
                <c:pt idx="20">
                  <c:v>43709</c:v>
                </c:pt>
                <c:pt idx="21">
                  <c:v>43739</c:v>
                </c:pt>
                <c:pt idx="22">
                  <c:v>43770</c:v>
                </c:pt>
                <c:pt idx="23">
                  <c:v>43800</c:v>
                </c:pt>
                <c:pt idx="24">
                  <c:v>43831</c:v>
                </c:pt>
                <c:pt idx="25">
                  <c:v>43862</c:v>
                </c:pt>
                <c:pt idx="26">
                  <c:v>43891</c:v>
                </c:pt>
                <c:pt idx="27">
                  <c:v>43922</c:v>
                </c:pt>
                <c:pt idx="28">
                  <c:v>43952</c:v>
                </c:pt>
                <c:pt idx="29">
                  <c:v>43983</c:v>
                </c:pt>
                <c:pt idx="30">
                  <c:v>44013</c:v>
                </c:pt>
                <c:pt idx="31">
                  <c:v>44044</c:v>
                </c:pt>
                <c:pt idx="32">
                  <c:v>44075</c:v>
                </c:pt>
                <c:pt idx="33">
                  <c:v>44105</c:v>
                </c:pt>
                <c:pt idx="34">
                  <c:v>44136</c:v>
                </c:pt>
                <c:pt idx="35">
                  <c:v>44166</c:v>
                </c:pt>
                <c:pt idx="36">
                  <c:v>44197</c:v>
                </c:pt>
                <c:pt idx="37">
                  <c:v>44228</c:v>
                </c:pt>
                <c:pt idx="38">
                  <c:v>44256</c:v>
                </c:pt>
                <c:pt idx="39">
                  <c:v>44287</c:v>
                </c:pt>
                <c:pt idx="40">
                  <c:v>44317</c:v>
                </c:pt>
                <c:pt idx="41">
                  <c:v>44348</c:v>
                </c:pt>
                <c:pt idx="42">
                  <c:v>44378</c:v>
                </c:pt>
                <c:pt idx="43">
                  <c:v>44409</c:v>
                </c:pt>
                <c:pt idx="44">
                  <c:v>44440</c:v>
                </c:pt>
                <c:pt idx="45">
                  <c:v>44470</c:v>
                </c:pt>
                <c:pt idx="46">
                  <c:v>44501</c:v>
                </c:pt>
                <c:pt idx="47">
                  <c:v>44531</c:v>
                </c:pt>
                <c:pt idx="48">
                  <c:v>44562</c:v>
                </c:pt>
                <c:pt idx="49">
                  <c:v>44593</c:v>
                </c:pt>
                <c:pt idx="50">
                  <c:v>44621</c:v>
                </c:pt>
                <c:pt idx="51">
                  <c:v>44652</c:v>
                </c:pt>
                <c:pt idx="52">
                  <c:v>44682</c:v>
                </c:pt>
                <c:pt idx="53">
                  <c:v>44713</c:v>
                </c:pt>
                <c:pt idx="54">
                  <c:v>44743</c:v>
                </c:pt>
                <c:pt idx="55">
                  <c:v>44774</c:v>
                </c:pt>
                <c:pt idx="56">
                  <c:v>44805</c:v>
                </c:pt>
                <c:pt idx="57">
                  <c:v>44835</c:v>
                </c:pt>
                <c:pt idx="58">
                  <c:v>44866</c:v>
                </c:pt>
              </c:numCache>
            </c:numRef>
          </c:cat>
          <c:val>
            <c:numRef>
              <c:f>WAIM_YearMonth!$N$2:$N$60</c:f>
              <c:numCache>
                <c:formatCode>General</c:formatCode>
                <c:ptCount val="59"/>
                <c:pt idx="0">
                  <c:v>91825</c:v>
                </c:pt>
                <c:pt idx="1">
                  <c:v>85615</c:v>
                </c:pt>
                <c:pt idx="2">
                  <c:v>88915</c:v>
                </c:pt>
                <c:pt idx="3">
                  <c:v>87231</c:v>
                </c:pt>
                <c:pt idx="4">
                  <c:v>85620</c:v>
                </c:pt>
                <c:pt idx="5">
                  <c:v>72436</c:v>
                </c:pt>
                <c:pt idx="6">
                  <c:v>68402</c:v>
                </c:pt>
                <c:pt idx="7">
                  <c:v>71263</c:v>
                </c:pt>
                <c:pt idx="8">
                  <c:v>77775</c:v>
                </c:pt>
                <c:pt idx="9">
                  <c:v>93238</c:v>
                </c:pt>
                <c:pt idx="10">
                  <c:v>85615</c:v>
                </c:pt>
                <c:pt idx="11">
                  <c:v>73550</c:v>
                </c:pt>
                <c:pt idx="12">
                  <c:v>81259</c:v>
                </c:pt>
                <c:pt idx="13">
                  <c:v>76484</c:v>
                </c:pt>
                <c:pt idx="14">
                  <c:v>89813</c:v>
                </c:pt>
                <c:pt idx="15">
                  <c:v>85243</c:v>
                </c:pt>
                <c:pt idx="16">
                  <c:v>83123</c:v>
                </c:pt>
                <c:pt idx="17">
                  <c:v>69025</c:v>
                </c:pt>
                <c:pt idx="18">
                  <c:v>73128</c:v>
                </c:pt>
                <c:pt idx="19">
                  <c:v>71230</c:v>
                </c:pt>
                <c:pt idx="20">
                  <c:v>80709</c:v>
                </c:pt>
                <c:pt idx="21">
                  <c:v>91539</c:v>
                </c:pt>
                <c:pt idx="22">
                  <c:v>79473</c:v>
                </c:pt>
                <c:pt idx="23">
                  <c:v>79751</c:v>
                </c:pt>
                <c:pt idx="24">
                  <c:v>86533</c:v>
                </c:pt>
                <c:pt idx="25">
                  <c:v>80080</c:v>
                </c:pt>
                <c:pt idx="26">
                  <c:v>57677</c:v>
                </c:pt>
                <c:pt idx="27">
                  <c:v>15914</c:v>
                </c:pt>
                <c:pt idx="28">
                  <c:v>16856</c:v>
                </c:pt>
                <c:pt idx="29">
                  <c:v>25649</c:v>
                </c:pt>
                <c:pt idx="30">
                  <c:v>32416</c:v>
                </c:pt>
                <c:pt idx="31">
                  <c:v>36437</c:v>
                </c:pt>
                <c:pt idx="32">
                  <c:v>48306</c:v>
                </c:pt>
                <c:pt idx="33">
                  <c:v>53399</c:v>
                </c:pt>
                <c:pt idx="34">
                  <c:v>45532</c:v>
                </c:pt>
                <c:pt idx="35">
                  <c:v>42865</c:v>
                </c:pt>
                <c:pt idx="36">
                  <c:v>53753</c:v>
                </c:pt>
                <c:pt idx="37">
                  <c:v>58631</c:v>
                </c:pt>
                <c:pt idx="38">
                  <c:v>69398</c:v>
                </c:pt>
                <c:pt idx="39">
                  <c:v>65686</c:v>
                </c:pt>
                <c:pt idx="40">
                  <c:v>59650</c:v>
                </c:pt>
                <c:pt idx="41">
                  <c:v>58260</c:v>
                </c:pt>
                <c:pt idx="42">
                  <c:v>55320</c:v>
                </c:pt>
                <c:pt idx="43">
                  <c:v>56972</c:v>
                </c:pt>
                <c:pt idx="44">
                  <c:v>64815</c:v>
                </c:pt>
                <c:pt idx="45">
                  <c:v>67274</c:v>
                </c:pt>
                <c:pt idx="46">
                  <c:v>66222</c:v>
                </c:pt>
                <c:pt idx="47">
                  <c:v>64615</c:v>
                </c:pt>
                <c:pt idx="48">
                  <c:v>64940</c:v>
                </c:pt>
                <c:pt idx="49">
                  <c:v>65746</c:v>
                </c:pt>
                <c:pt idx="50">
                  <c:v>79870</c:v>
                </c:pt>
                <c:pt idx="51">
                  <c:v>71504</c:v>
                </c:pt>
                <c:pt idx="52">
                  <c:v>69133</c:v>
                </c:pt>
                <c:pt idx="53">
                  <c:v>59708</c:v>
                </c:pt>
                <c:pt idx="54">
                  <c:v>52799</c:v>
                </c:pt>
                <c:pt idx="55">
                  <c:v>58071</c:v>
                </c:pt>
                <c:pt idx="56">
                  <c:v>66714</c:v>
                </c:pt>
                <c:pt idx="57">
                  <c:v>69227</c:v>
                </c:pt>
                <c:pt idx="58">
                  <c:v>29869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B42-3E40-9206-7FA15E1F8CFC}"/>
            </c:ext>
          </c:extLst>
        </c:ser>
        <c:ser>
          <c:idx val="1"/>
          <c:order val="1"/>
          <c:tx>
            <c:v>AvgMonthlyByYear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WAIM_YearMonth!$O$2:$O$60</c:f>
              <c:numCache>
                <c:formatCode>General</c:formatCode>
                <c:ptCount val="59"/>
                <c:pt idx="4">
                  <c:v>81790.416666666672</c:v>
                </c:pt>
                <c:pt idx="16">
                  <c:v>80064.75</c:v>
                </c:pt>
                <c:pt idx="28">
                  <c:v>45138.666666666664</c:v>
                </c:pt>
                <c:pt idx="40">
                  <c:v>67128</c:v>
                </c:pt>
                <c:pt idx="52">
                  <c:v>62507.36363636364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B42-3E40-9206-7FA15E1F8C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887519"/>
        <c:axId val="81856815"/>
      </c:lineChart>
      <c:dateAx>
        <c:axId val="72887519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856815"/>
        <c:crosses val="autoZero"/>
        <c:auto val="1"/>
        <c:lblOffset val="100"/>
        <c:baseTimeUnit val="months"/>
      </c:dateAx>
      <c:valAx>
        <c:axId val="81856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887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span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132EC-55D7-4A75-936D-7FA43CC884E5}" type="datetimeFigureOut">
              <a:rPr lang="en-US" smtClean="0"/>
              <a:t>3/22/23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48A6-DD9B-4C41-A10A-B229D4D6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7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21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42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11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38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88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32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BA61-B21B-96F5-CB74-00883FE22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02155-693D-F3B3-F4FD-B5524DEEAA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D8BE7-0DDA-0990-75F6-140647458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52AC8-3E3D-1E1E-E217-B4A55B64A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99790-E680-F7EA-0C46-DBAAFFD63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36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6D88-B3A2-AAE0-0CB3-56B758A6F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7614C-7C32-1D8E-199E-E3FD19D88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EF5CF-D180-2C6E-BB35-4501912A3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340D1-9819-962A-8B89-E13C0E24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B4A61-4B0B-39F3-1F0D-501A4C26A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53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C00648-02AE-D826-856A-B5CFB006AA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C8A3C-EFB4-EA5A-7269-9B39D8C90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B6930-9092-7867-E5BC-66DC7CD67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54982-A427-2E62-C395-2CC7B0DD4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271A6-2DEA-13A3-632F-BC447F91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3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08F4-6504-86E3-5A18-DBB5B397E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13606-C3F8-180F-811B-43034EDE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248B3-0567-DDCC-2F0F-CE40F266C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136FE-6C0B-8E89-75AB-0CF81F460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7AF08-2632-8BCA-E735-85E03637C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FC796-3301-4E92-118B-0D10B7B3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8949C-252B-4B9F-C130-BA0DD82F0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00E0-248E-E673-03C3-5B31FA2AA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48ADF-5B8D-F9FA-53ED-52C42469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7DAB4-70CE-9DED-B6CE-C0788604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6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CCB8-62AA-747E-AE38-C444119D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5390C-288A-7DD8-107E-2ADCED3BF6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4B16C-B651-3F09-96E4-49EA1CC17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70B69-F392-7DC2-B2C9-AE76C00C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3/22/23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F409A-E5B7-36F0-CBAF-FCFDE9B2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B371-AD93-19BF-4663-BAADED9B3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76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CE895-C3DD-07EA-1586-995755523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F560D-AE97-BD36-9908-27ABD6ECC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0644A-EAB7-9085-8238-9E5BA4F30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51F4C3-DA95-7457-1224-4ECBC2D31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845A89-626C-BAED-4451-7DFE14C02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600C64-6E4F-6886-0C46-59E627050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3/22/23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B13A63-A8C3-141A-EF9F-3A8E32BEE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00C3E4-68A4-70AF-A069-A40E964E7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39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38BE9-3AB8-0280-FBE2-E6127E107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707A52-D00A-4CC8-BFD3-63290125D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3/22/23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3ADAC-1C78-F742-681F-9AA528653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94509-B3FF-103F-92B0-E2800F0AB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9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E0FACC-8472-3DAE-DD04-9CBD469CD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3/22/23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5FB6A-C665-9843-750C-5B1663C4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55E0D-5CC3-FF5C-4B5C-FEC628BDF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59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51C29-F8F0-F753-CDCB-25DC3E7D0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0720B-8C01-83A5-D654-D75B86217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53BA2-24B7-E50D-4998-9ED693054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7F284-77B8-B4CC-6F9B-FF8794EAE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3/22/23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F9064-7BA7-00D6-F2C1-A0C0F0E32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B842C-0FDF-E14B-641F-C3CC2F2FC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33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DE66-A770-63E3-F303-4C0399195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41495E-24A1-7136-A0BC-5B3F9211DE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B6451-E796-F3E7-5620-3D925B844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C7106-6B43-7459-1F4E-C39494F83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3/22/23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9D6ED-EFE4-C1A9-ECF1-E82594B5E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693A9-B334-B81F-3667-CE8D2DDE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6C40A5-07BB-A32A-74F5-6156460C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602C1-191F-F5F4-8F9F-0C13086F6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717A1-637C-BBD4-0AC3-9756451574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19D84-A1B9-4C2B-A737-D1557E36CDEB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26CFD-C71E-D061-6CAF-DB936D86E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5D6BC-AC76-2454-DB26-A0AC70EDD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53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chart" Target="../charts/chart1.xm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00.png"/><Relationship Id="rId7" Type="http://schemas.openxmlformats.org/officeDocument/2006/relationships/image" Target="../media/image230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8.png"/><Relationship Id="rId5" Type="http://schemas.openxmlformats.org/officeDocument/2006/relationships/image" Target="../media/image210.png"/><Relationship Id="rId10" Type="http://schemas.openxmlformats.org/officeDocument/2006/relationships/image" Target="../media/image260.png"/><Relationship Id="rId4" Type="http://schemas.openxmlformats.org/officeDocument/2006/relationships/image" Target="../media/image1.png"/><Relationship Id="rId9" Type="http://schemas.openxmlformats.org/officeDocument/2006/relationships/image" Target="../media/image2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6048D1-1478-4337-3368-CFB52828E9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C48641-970D-467A-DEE6-81BF8575E0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7A0019"/>
                </a:solidFill>
              </a:rPr>
              <a:t>Overview of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0068D0-E192-5ABA-7101-7A3FDA7752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Hannah </a:t>
            </a:r>
            <a:r>
              <a:rPr lang="en-US" b="1" dirty="0" err="1"/>
              <a:t>DeBruin</a:t>
            </a:r>
            <a:endParaRPr lang="en-US" b="1" dirty="0"/>
          </a:p>
          <a:p>
            <a:r>
              <a:rPr lang="en-US" b="1" dirty="0"/>
              <a:t>3/22/2023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407B8B7-366F-1734-2F41-52E26E510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698" y="5901848"/>
            <a:ext cx="1554302" cy="8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A34AE-69C1-41C3-0C17-F245B657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223" y="655775"/>
            <a:ext cx="628650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9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AIM Western MN Contactless Fare Payment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(03/22/2023)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6BEF035-ADBD-D16E-046B-A86FCA67F5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0233628"/>
              </p:ext>
            </p:extLst>
          </p:nvPr>
        </p:nvGraphicFramePr>
        <p:xfrm>
          <a:off x="7065673" y="2682478"/>
          <a:ext cx="4964163" cy="31888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0C047E3-AAE1-8917-2D95-2A54960BC36D}"/>
              </a:ext>
            </a:extLst>
          </p:cNvPr>
          <p:cNvSpPr txBox="1"/>
          <p:nvPr/>
        </p:nvSpPr>
        <p:spPr>
          <a:xfrm>
            <a:off x="267530" y="1306258"/>
            <a:ext cx="11177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does the introduction of contactless fare payment and trip planning technology affect rural transit user attitudes and ridership after the Covid-19 pandemic?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A1155E-58C3-7911-E19A-4F3491D1DC18}"/>
              </a:ext>
            </a:extLst>
          </p:cNvPr>
          <p:cNvSpPr txBox="1"/>
          <p:nvPr/>
        </p:nvSpPr>
        <p:spPr>
          <a:xfrm>
            <a:off x="341068" y="2463439"/>
            <a:ext cx="68018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Task 1: Pre-implementation survey of attitudes and travel behavior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Task 2: Post-implementation survey of attitudes and travel behavior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Task 3: Operational interviews with transit agencies on benefits/drawbacks of new technology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36DEC-62A7-EAED-4C9F-BC2CAE289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46" y="3571761"/>
            <a:ext cx="2166178" cy="616462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DA87399-21E5-3DC0-C541-5C9A8E7374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383" y="3487577"/>
            <a:ext cx="2799617" cy="784830"/>
          </a:xfrm>
          <a:prstGeom prst="rect">
            <a:avLst/>
          </a:prstGeom>
        </p:spPr>
      </p:pic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47510904-F330-F1AA-F8EE-FD1C3D0CED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7" y="5017593"/>
            <a:ext cx="1414966" cy="7509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9AB5CE-5263-0FF4-8129-E3FA38EBE22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941" t="24420" r="23001" b="27526"/>
          <a:stretch/>
        </p:blipFill>
        <p:spPr>
          <a:xfrm>
            <a:off x="1136799" y="5558715"/>
            <a:ext cx="1287884" cy="7479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6018B10-077F-3DE3-2904-45D980444A6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148" t="16872" r="15285" b="17503"/>
          <a:stretch/>
        </p:blipFill>
        <p:spPr>
          <a:xfrm>
            <a:off x="2270792" y="5081138"/>
            <a:ext cx="1274777" cy="7479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985A011-B421-1186-4207-4D8F818D88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4995" y="5455105"/>
            <a:ext cx="1394567" cy="8097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944578D-52D6-8750-CBF6-50B7E29BA4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7883" y="5302872"/>
            <a:ext cx="1917790" cy="10487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3114157-99AC-A79F-93A5-88350D704D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6663" y="4974636"/>
            <a:ext cx="1449449" cy="8097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0F4A9B8-5EF4-9665-0D4C-AE320AE0B4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51303" y="1902779"/>
            <a:ext cx="2009997" cy="55353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EDE4482-2DEB-E588-D76C-35C07C0DA1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6" r="57354"/>
          <a:stretch/>
        </p:blipFill>
        <p:spPr bwMode="auto">
          <a:xfrm>
            <a:off x="-3796028" y="1721756"/>
            <a:ext cx="3379648" cy="350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98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AIM Southern MN Contactless Fare Payment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(03/22/2023)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3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0C047E3-AAE1-8917-2D95-2A54960BC36D}"/>
              </a:ext>
            </a:extLst>
          </p:cNvPr>
          <p:cNvSpPr txBox="1"/>
          <p:nvPr/>
        </p:nvSpPr>
        <p:spPr>
          <a:xfrm>
            <a:off x="267530" y="1306258"/>
            <a:ext cx="11177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does the introduction of a Mobility as a Service (</a:t>
            </a:r>
            <a:r>
              <a:rPr lang="en-US" sz="2400" b="1" dirty="0" err="1"/>
              <a:t>MaaS</a:t>
            </a:r>
            <a:r>
              <a:rPr lang="en-US" sz="2400" b="1" dirty="0"/>
              <a:t>) platform benefit residents through improved mobility options? How does it increase transit ridership? How can its features be optimized for high system efficiency?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A1155E-58C3-7911-E19A-4F3491D1DC18}"/>
              </a:ext>
            </a:extLst>
          </p:cNvPr>
          <p:cNvSpPr txBox="1"/>
          <p:nvPr/>
        </p:nvSpPr>
        <p:spPr>
          <a:xfrm>
            <a:off x="267530" y="2754633"/>
            <a:ext cx="7016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Task 1: Pre-implementation analysis of existing shared mobility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urban and rural, fixed route and demand-responsive transit data were collected with agency assistance</a:t>
            </a:r>
          </a:p>
          <a:p>
            <a:endParaRPr lang="en-US" dirty="0"/>
          </a:p>
          <a:p>
            <a:r>
              <a:rPr lang="en-US" b="1" dirty="0"/>
              <a:t>Task 2: Post-implementation analysis of </a:t>
            </a:r>
            <a:r>
              <a:rPr lang="en-US" b="1" dirty="0" err="1"/>
              <a:t>MaaS</a:t>
            </a:r>
            <a:r>
              <a:rPr lang="en-US" b="1" dirty="0"/>
              <a:t> app trip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Travel patterns will be compared to pre-implementation travel patterns and an urban and rural control system without </a:t>
            </a:r>
            <a:r>
              <a:rPr lang="en-US" dirty="0" err="1"/>
              <a:t>MaaS</a:t>
            </a:r>
            <a:r>
              <a:rPr lang="en-US" dirty="0"/>
              <a:t>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Rider time/cost savings, equity impacts, and ridership, fare collection, and operating cost savings documented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Task 3: Final report summarizing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0F4A9B8-5EF4-9665-0D4C-AE320AE0B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810" y="2062496"/>
            <a:ext cx="2009997" cy="553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1195D8-76C5-BB7A-255E-47D5EFDA4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3807" y="2093980"/>
            <a:ext cx="1235240" cy="5682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B7F1580-8D24-FE18-CC99-2A2D978E45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3966" y="2754633"/>
            <a:ext cx="1274241" cy="12742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C8D1D4-1C1F-079A-A0BD-F18E565029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4764" y="2667152"/>
            <a:ext cx="2214398" cy="120032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9A53C0F-34C0-9622-24F0-D3AAAA60CB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0708" y="4321207"/>
            <a:ext cx="880378" cy="8803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3A719F1-864D-2429-8A9C-4832F868C9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0629" y="4334957"/>
            <a:ext cx="2169948" cy="7052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73F43FB-A45B-36A9-1205-22D2EA8AD0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9047" y="4234547"/>
            <a:ext cx="1416050" cy="8316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A62D798-CDD2-AFB0-2067-AFFEEEED8B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49504" y="5379528"/>
            <a:ext cx="1828800" cy="533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789B52C-2ED7-1057-03EF-71C184F137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30985" y="5324225"/>
            <a:ext cx="2480709" cy="57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11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Bikeshare Station Siting Optimization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(03/22/2023)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4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F2EA65-1A96-D21B-175D-59F8569A8315}"/>
              </a:ext>
            </a:extLst>
          </p:cNvPr>
          <p:cNvSpPr txBox="1"/>
          <p:nvPr/>
        </p:nvSpPr>
        <p:spPr>
          <a:xfrm>
            <a:off x="252444" y="1231843"/>
            <a:ext cx="11177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Developing a new tool to optimize bikeshare station locations in small urban areas with a lack of data/planning resources and multiple policy goals </a:t>
            </a:r>
          </a:p>
        </p:txBody>
      </p:sp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D768C446-4308-D28F-B1D7-2775C69AC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99"/>
          <a:stretch/>
        </p:blipFill>
        <p:spPr>
          <a:xfrm>
            <a:off x="1300584" y="2136044"/>
            <a:ext cx="9361498" cy="4165047"/>
          </a:xfrm>
          <a:prstGeom prst="rect">
            <a:avLst/>
          </a:prstGeom>
        </p:spPr>
      </p:pic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85A5EBF3-03B9-4BD8-FBE2-4ECE56730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782" y="2406515"/>
            <a:ext cx="1511300" cy="711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9DFF862-66E3-58B2-2546-F6DC0E2855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131" y="2443594"/>
            <a:ext cx="1668220" cy="166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6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Bikeshare Station Siting Optimization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(03/22/2023)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5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F2EA65-1A96-D21B-175D-59F8569A8315}"/>
              </a:ext>
            </a:extLst>
          </p:cNvPr>
          <p:cNvSpPr txBox="1"/>
          <p:nvPr/>
        </p:nvSpPr>
        <p:spPr>
          <a:xfrm>
            <a:off x="252444" y="1231843"/>
            <a:ext cx="11177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Developing a new tool to optimize bikeshare station locations in small urban areas with a lack of data/planning resources and multiple policy goals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9CF1CF-4757-7FCE-9611-B0E82AF7A4FB}"/>
              </a:ext>
            </a:extLst>
          </p:cNvPr>
          <p:cNvSpPr txBox="1"/>
          <p:nvPr/>
        </p:nvSpPr>
        <p:spPr>
          <a:xfrm>
            <a:off x="252444" y="2380282"/>
            <a:ext cx="101357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Task 1: Identifying important (and easily available) demand indicators/input criteria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Household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Proximity to transit stops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Proximity to bike facilities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Proximity to parks/recreation </a:t>
            </a:r>
            <a:r>
              <a:rPr lang="en-US" dirty="0" err="1"/>
              <a:t>facilites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Proximity to jobs, low-income jobs, retail, restaurants,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 housing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Proximity to K-12 schools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Proximity to top employment campuses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Located in disadvantaged neighborhoods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Located in neighborhoods without vehicle access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3E2AF00-F1C1-B579-AE33-4BC20E900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61" y="2785165"/>
            <a:ext cx="5219495" cy="347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2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Bikeshare Station Siting Optimization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(03/22/2023)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6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F2EA65-1A96-D21B-175D-59F8569A8315}"/>
              </a:ext>
            </a:extLst>
          </p:cNvPr>
          <p:cNvSpPr txBox="1"/>
          <p:nvPr/>
        </p:nvSpPr>
        <p:spPr>
          <a:xfrm>
            <a:off x="252444" y="1231843"/>
            <a:ext cx="11177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Developing a new tool to optimize bikeshare station locations in small urban areas with a lack of data/planning resources and multiple policy goals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32B294-CA59-A223-7C78-A706A9A973C9}"/>
              </a:ext>
            </a:extLst>
          </p:cNvPr>
          <p:cNvSpPr txBox="1"/>
          <p:nvPr/>
        </p:nvSpPr>
        <p:spPr>
          <a:xfrm>
            <a:off x="252444" y="2380282"/>
            <a:ext cx="11709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Task 2: Developing propensity analysis “hot spot” map of all possible station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Creating a spatial index value by standardizing input criteria and combining into one raster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inputs weighted by an Analytic Hierarchical Process from a survey of transportation professionals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CB92C4-BD46-4CEB-F162-89AD4E61B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22" y="3980201"/>
            <a:ext cx="3227882" cy="1412198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40A79FE-C8A7-C29F-C86C-F1155391F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810" y="3528721"/>
            <a:ext cx="3519798" cy="2659913"/>
          </a:xfrm>
          <a:prstGeom prst="rect">
            <a:avLst/>
          </a:prstGeom>
        </p:spPr>
      </p:pic>
      <p:pic>
        <p:nvPicPr>
          <p:cNvPr id="14" name="Picture 13" descr="Chart, pie chart&#10;&#10;Description automatically generated">
            <a:extLst>
              <a:ext uri="{FF2B5EF4-FFF2-40B4-BE49-F238E27FC236}">
                <a16:creationId xmlns:a16="http://schemas.microsoft.com/office/drawing/2014/main" id="{A5231509-B5BF-5C24-26BF-DE55A92D03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6"/>
          <a:stretch/>
        </p:blipFill>
        <p:spPr>
          <a:xfrm>
            <a:off x="4282191" y="3684169"/>
            <a:ext cx="2932752" cy="1941988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AEB56927-18D4-00F3-793D-E7BBE49CD4A7}"/>
              </a:ext>
            </a:extLst>
          </p:cNvPr>
          <p:cNvSpPr/>
          <p:nvPr/>
        </p:nvSpPr>
        <p:spPr>
          <a:xfrm>
            <a:off x="3540495" y="4502045"/>
            <a:ext cx="741696" cy="520700"/>
          </a:xfrm>
          <a:prstGeom prst="rightArrow">
            <a:avLst/>
          </a:prstGeom>
          <a:solidFill>
            <a:srgbClr val="7A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EBEB5DF-F559-33E8-04E1-CBAB79E9075B}"/>
              </a:ext>
            </a:extLst>
          </p:cNvPr>
          <p:cNvSpPr/>
          <p:nvPr/>
        </p:nvSpPr>
        <p:spPr>
          <a:xfrm>
            <a:off x="7168114" y="4502045"/>
            <a:ext cx="741696" cy="520700"/>
          </a:xfrm>
          <a:prstGeom prst="rightArrow">
            <a:avLst/>
          </a:prstGeom>
          <a:solidFill>
            <a:srgbClr val="7A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1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269E49-3B14-0326-B7E5-D057D5B83850}"/>
                  </a:ext>
                </a:extLst>
              </p:cNvPr>
              <p:cNvSpPr txBox="1"/>
              <p:nvPr/>
            </p:nvSpPr>
            <p:spPr>
              <a:xfrm>
                <a:off x="633066" y="4746900"/>
                <a:ext cx="3822179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  ∀ </m:t>
                    </m:r>
                  </m:oMath>
                </a14:m>
                <a:r>
                  <a:rPr lang="en-US" sz="1400" dirty="0"/>
                  <a:t>  dist(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≤1320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269E49-3B14-0326-B7E5-D057D5B83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66" y="4746900"/>
                <a:ext cx="3822179" cy="325089"/>
              </a:xfrm>
              <a:prstGeom prst="rect">
                <a:avLst/>
              </a:prstGeom>
              <a:blipFill>
                <a:blip r:embed="rId3"/>
                <a:stretch>
                  <a:fillRect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Bikeshare Station Siting Optimization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(03/22/2023)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7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F2EA65-1A96-D21B-175D-59F8569A8315}"/>
              </a:ext>
            </a:extLst>
          </p:cNvPr>
          <p:cNvSpPr txBox="1"/>
          <p:nvPr/>
        </p:nvSpPr>
        <p:spPr>
          <a:xfrm>
            <a:off x="252444" y="1231843"/>
            <a:ext cx="11177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Developing a new tool to optimize bikeshare station locations in small urban areas with a lack of data/planning resources and multiple policy goals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32B294-CA59-A223-7C78-A706A9A973C9}"/>
              </a:ext>
            </a:extLst>
          </p:cNvPr>
          <p:cNvSpPr txBox="1"/>
          <p:nvPr/>
        </p:nvSpPr>
        <p:spPr>
          <a:xfrm>
            <a:off x="252444" y="2305654"/>
            <a:ext cx="11709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Task 3: Developing optimization model to maximize system value, with a method flexible to multiple transportation 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8C1298-54A0-412D-16CB-63C13D1F602E}"/>
                  </a:ext>
                </a:extLst>
              </p:cNvPr>
              <p:cNvSpPr txBox="1"/>
              <p:nvPr/>
            </p:nvSpPr>
            <p:spPr>
              <a:xfrm>
                <a:off x="1452530" y="2827860"/>
                <a:ext cx="2183249" cy="2298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/>
                  <a:t>max f(x)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  <m:e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8C1298-54A0-412D-16CB-63C13D1F6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530" y="2827860"/>
                <a:ext cx="2183249" cy="229807"/>
              </a:xfrm>
              <a:prstGeom prst="rect">
                <a:avLst/>
              </a:prstGeom>
              <a:blipFill>
                <a:blip r:embed="rId5"/>
                <a:stretch>
                  <a:fillRect l="-5202" t="-152632" b="-23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41BB0FC-832C-F260-4246-0BA0499BE6A4}"/>
              </a:ext>
            </a:extLst>
          </p:cNvPr>
          <p:cNvSpPr txBox="1"/>
          <p:nvPr/>
        </p:nvSpPr>
        <p:spPr>
          <a:xfrm>
            <a:off x="1109916" y="3109735"/>
            <a:ext cx="402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s.t.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99C4B7-0959-8648-0E48-CAA4AF826CF1}"/>
                  </a:ext>
                </a:extLst>
              </p:cNvPr>
              <p:cNvSpPr txBox="1"/>
              <p:nvPr/>
            </p:nvSpPr>
            <p:spPr>
              <a:xfrm>
                <a:off x="1511949" y="3119680"/>
                <a:ext cx="16171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=[0,1]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99C4B7-0959-8648-0E48-CAA4AF826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949" y="3119680"/>
                <a:ext cx="1617109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210930-D675-3442-DA4B-0237627B5C58}"/>
                  </a:ext>
                </a:extLst>
              </p:cNvPr>
              <p:cNvSpPr txBox="1"/>
              <p:nvPr/>
            </p:nvSpPr>
            <p:spPr>
              <a:xfrm>
                <a:off x="1304456" y="3398641"/>
                <a:ext cx="1824602" cy="699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≤30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𝑠𝑡𝑎𝑡𝑖𝑜𝑛𝑠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210930-D675-3442-DA4B-0237627B5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456" y="3398641"/>
                <a:ext cx="1824602" cy="699359"/>
              </a:xfrm>
              <a:prstGeom prst="rect">
                <a:avLst/>
              </a:prstGeom>
              <a:blipFill>
                <a:blip r:embed="rId7"/>
                <a:stretch>
                  <a:fillRect l="-30345" t="-91071" b="-148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6BF901-054F-7885-3905-BB92639FAC3A}"/>
                  </a:ext>
                </a:extLst>
              </p:cNvPr>
              <p:cNvSpPr txBox="1"/>
              <p:nvPr/>
            </p:nvSpPr>
            <p:spPr>
              <a:xfrm>
                <a:off x="1293978" y="4046227"/>
                <a:ext cx="1768048" cy="699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∀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∈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6BF901-054F-7885-3905-BB92639FA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78" y="4046227"/>
                <a:ext cx="1768048" cy="699359"/>
              </a:xfrm>
              <a:prstGeom prst="rect">
                <a:avLst/>
              </a:prstGeom>
              <a:blipFill>
                <a:blip r:embed="rId8"/>
                <a:stretch>
                  <a:fillRect l="-30714" t="-92857" b="-148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6379D13-6E28-1AF4-8D5D-6FCD92332298}"/>
              </a:ext>
            </a:extLst>
          </p:cNvPr>
          <p:cNvSpPr txBox="1"/>
          <p:nvPr/>
        </p:nvSpPr>
        <p:spPr>
          <a:xfrm>
            <a:off x="340671" y="5056579"/>
            <a:ext cx="4787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=1 if station location selected, 0 if station location not selected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30C291-3EE1-434A-BB11-8779455CBEE5}"/>
                  </a:ext>
                </a:extLst>
              </p:cNvPr>
              <p:cNvSpPr txBox="1"/>
              <p:nvPr/>
            </p:nvSpPr>
            <p:spPr>
              <a:xfrm>
                <a:off x="508331" y="5358176"/>
                <a:ext cx="394691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 = total set of grid cells/candidate station locations</a:t>
                </a:r>
              </a:p>
              <a:p>
                <a:r>
                  <a:rPr lang="en-US" sz="1400" dirty="0"/>
                  <a:t>Z = total set of zones to be covered (predefined)</a:t>
                </a:r>
              </a:p>
              <a:p>
                <a:r>
                  <a:rPr lang="en-US" sz="1400" dirty="0" err="1"/>
                  <a:t>i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400" dirty="0"/>
                  <a:t> zone z if quarter-mile buffer of </a:t>
                </a:r>
                <a:r>
                  <a:rPr lang="en-US" sz="1400" dirty="0" err="1"/>
                  <a:t>i</a:t>
                </a:r>
                <a:r>
                  <a:rPr lang="en-US" sz="1400" dirty="0"/>
                  <a:t> intersects with z</a:t>
                </a:r>
              </a:p>
              <a:p>
                <a:r>
                  <a:rPr lang="en-US" sz="1400" dirty="0"/>
                  <a:t>note: max # stations must be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400" dirty="0"/>
                  <a:t> Z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30C291-3EE1-434A-BB11-8779455CB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31" y="5358176"/>
                <a:ext cx="3946914" cy="954107"/>
              </a:xfrm>
              <a:prstGeom prst="rect">
                <a:avLst/>
              </a:prstGeom>
              <a:blipFill>
                <a:blip r:embed="rId9"/>
                <a:stretch>
                  <a:fillRect l="-321" t="-131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FEA1F4-75E0-E4EB-5024-DC31D5BEFE2C}"/>
                  </a:ext>
                </a:extLst>
              </p:cNvPr>
              <p:cNvSpPr txBox="1"/>
              <p:nvPr/>
            </p:nvSpPr>
            <p:spPr>
              <a:xfrm>
                <a:off x="48276" y="5050397"/>
                <a:ext cx="58479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FEA1F4-75E0-E4EB-5024-DC31D5BEF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6" y="5050397"/>
                <a:ext cx="584790" cy="307777"/>
              </a:xfrm>
              <a:prstGeom prst="rect">
                <a:avLst/>
              </a:prstGeom>
              <a:blipFill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8A0CF97-FC44-CBE4-FCB5-1C7E98F64F36}"/>
              </a:ext>
            </a:extLst>
          </p:cNvPr>
          <p:cNvSpPr txBox="1"/>
          <p:nvPr/>
        </p:nvSpPr>
        <p:spPr>
          <a:xfrm>
            <a:off x="6096000" y="2798476"/>
            <a:ext cx="42025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Minimum station spacing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Maximum budgeted number of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Coverage of all specified neighborhoods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F22CC4C-3792-FEED-1E08-2083D5844F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3325" y="4549077"/>
            <a:ext cx="3106863" cy="10458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E23435-F586-5F42-C8FF-51227D2CEC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48800" y="4298865"/>
            <a:ext cx="1644735" cy="164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29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2965</TotalTime>
  <Words>624</Words>
  <Application>Microsoft Macintosh PowerPoint</Application>
  <PresentationFormat>Widescreen</PresentationFormat>
  <Paragraphs>87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Overview of Projects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PEV Equity, Public Charging, &amp; Justice40 Initiative</dc:title>
  <dc:creator>Hannah Debruin</dc:creator>
  <cp:lastModifiedBy>Hannah DeBruin</cp:lastModifiedBy>
  <cp:revision>302</cp:revision>
  <dcterms:created xsi:type="dcterms:W3CDTF">2022-09-13T16:54:18Z</dcterms:created>
  <dcterms:modified xsi:type="dcterms:W3CDTF">2023-03-22T18:23:58Z</dcterms:modified>
</cp:coreProperties>
</file>